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4"/>
  </p:notesMasterIdLst>
  <p:handoutMasterIdLst>
    <p:handoutMasterId r:id="rId55"/>
  </p:handoutMasterIdLst>
  <p:sldIdLst>
    <p:sldId id="327" r:id="rId5"/>
    <p:sldId id="330" r:id="rId6"/>
    <p:sldId id="331" r:id="rId7"/>
    <p:sldId id="332" r:id="rId8"/>
    <p:sldId id="298" r:id="rId9"/>
    <p:sldId id="262" r:id="rId10"/>
    <p:sldId id="333" r:id="rId11"/>
    <p:sldId id="263" r:id="rId12"/>
    <p:sldId id="299" r:id="rId13"/>
    <p:sldId id="302" r:id="rId14"/>
    <p:sldId id="264" r:id="rId15"/>
    <p:sldId id="266" r:id="rId16"/>
    <p:sldId id="265" r:id="rId17"/>
    <p:sldId id="276" r:id="rId18"/>
    <p:sldId id="303" r:id="rId19"/>
    <p:sldId id="293" r:id="rId20"/>
    <p:sldId id="277" r:id="rId21"/>
    <p:sldId id="334" r:id="rId22"/>
    <p:sldId id="335" r:id="rId23"/>
    <p:sldId id="284" r:id="rId24"/>
    <p:sldId id="269" r:id="rId25"/>
    <p:sldId id="304" r:id="rId26"/>
    <p:sldId id="305" r:id="rId27"/>
    <p:sldId id="307" r:id="rId28"/>
    <p:sldId id="306" r:id="rId29"/>
    <p:sldId id="308" r:id="rId30"/>
    <p:sldId id="270" r:id="rId31"/>
    <p:sldId id="309" r:id="rId32"/>
    <p:sldId id="310" r:id="rId33"/>
    <p:sldId id="311" r:id="rId34"/>
    <p:sldId id="312" r:id="rId35"/>
    <p:sldId id="314" r:id="rId36"/>
    <p:sldId id="313" r:id="rId37"/>
    <p:sldId id="315" r:id="rId38"/>
    <p:sldId id="316" r:id="rId39"/>
    <p:sldId id="317" r:id="rId40"/>
    <p:sldId id="294" r:id="rId41"/>
    <p:sldId id="296" r:id="rId42"/>
    <p:sldId id="318" r:id="rId43"/>
    <p:sldId id="319" r:id="rId44"/>
    <p:sldId id="321" r:id="rId45"/>
    <p:sldId id="322" r:id="rId46"/>
    <p:sldId id="323" r:id="rId47"/>
    <p:sldId id="324" r:id="rId48"/>
    <p:sldId id="288" r:id="rId49"/>
    <p:sldId id="289" r:id="rId50"/>
    <p:sldId id="320" r:id="rId51"/>
    <p:sldId id="274" r:id="rId52"/>
    <p:sldId id="329" r:id="rId5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95033" autoAdjust="0"/>
  </p:normalViewPr>
  <p:slideViewPr>
    <p:cSldViewPr snapToGrid="0" snapToObjects="1">
      <p:cViewPr varScale="1">
        <p:scale>
          <a:sx n="78" d="100"/>
          <a:sy n="78" d="100"/>
        </p:scale>
        <p:origin x="1085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122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91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51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arshK277/IBM-Data-Science-Capstone/blob/main/2_IBM_DS_Capstone_DataCollection_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arshK277/IBM-Data-Science-Capstone/blob/main/3_IBM_DS_Capstone_Data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arshK277/IBM-Data-Science-Capstone/blob/main/5_IBM_DS_Capstone_EDA_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arshK277/IBM-Data-Science-Capstone/blob/main/4_IBM_DS_Capstone_EDA_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arshK277/IBM-Data-Science-Capstone/blob/main/6_IBM_DS_Capstone_InteractivePlot_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arshK277/IBM-Data-Science-Capstone/blob/main/6_IBM_DS_Capstone_Dashboard_Dash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arshK277/IBM-Data-Science-Capstone/blob/main/7_IBM_DS_Capstone_MachineLearn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launches/pas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List_of_Falcon/_9/_and_Falcon_Heavy_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arshK277/IBM-Data-Science-Capstone/blob/main/1_IBM_DS_Capstone_DataCollection_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Adarsh K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2023/05/22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of SpaceX launches can also be obtained from public sites like Wikipedia.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Refer to the flowchart to understand the data collection process.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Source code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WebScraping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51476F9-92A9-737D-536D-8D68583C5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335" y="1737947"/>
            <a:ext cx="3720873" cy="378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65006"/>
            <a:ext cx="10515600" cy="2526891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(EDA) was performed on the dataset.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 the summaries of launches per site, occurrence of each orbit type, occurrence of mission outcome per orbit type, and success rate of launch sites were calculated.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Finally, a landing class label was created based on the outcome of the launch.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Refer to the flowchart to understand the data wrangling process. 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Source code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BB05733-295B-878F-E949-8C154133A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219" y="4351230"/>
            <a:ext cx="9481562" cy="104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30644"/>
            <a:ext cx="10586248" cy="199835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explore and better understand the data, scatter plots and bar plots were used to visualize the relationships between different pairs of features.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 x Flight Number, Launch Site x Flight Number, Launch Site x Payload Mass,</a:t>
            </a:r>
            <a:b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x Flight Number, Orbit x Payload Mass</a:t>
            </a:r>
          </a:p>
          <a:p>
            <a:r>
              <a:rPr lang="en-US" sz="2200" dirty="0">
                <a:hlinkClick r:id="rId3"/>
              </a:rPr>
              <a:t>Source code</a:t>
            </a:r>
            <a:endParaRPr lang="en-US" sz="2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AC9C71-CB6F-EBA7-FBB3-1D9825928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281" y="3429000"/>
            <a:ext cx="4041447" cy="2890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D89FC4-ADC3-D51E-CC8C-DED400D424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6273" y="3429000"/>
            <a:ext cx="4041445" cy="289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66684"/>
            <a:ext cx="10515600" cy="465888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200" dirty="0"/>
              <a:t>The following SQL queries were performed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Names of unique launch sites.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Five records of launch sites beginning with “CCA”.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Total payload mass carried by NASA (CRS) boosters.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Average payload mass carried by F9 v1.1 boosters.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Date of the first successful landing outcome in ground pad.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Booster names which have success in drone ship and have payload mass between 4,000 to 6,000 kg.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Total number of successful and failure mission outcomes.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Booster names which have carried the highest payload mass, using a subquery.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Failed landing outcomes in drone ship, their booster names, month, and launch sites for the year 2015.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Rank of count of landing outcomes between the dates 04-06-2010 and 20-03-2017 in descending order.</a:t>
            </a:r>
            <a:endParaRPr lang="en-US" sz="2200" dirty="0"/>
          </a:p>
          <a:p>
            <a:r>
              <a:rPr lang="en-US" sz="2200" dirty="0">
                <a:hlinkClick r:id="rId3"/>
              </a:rPr>
              <a:t>Source code</a:t>
            </a:r>
            <a:r>
              <a:rPr lang="en-US" sz="2200" dirty="0"/>
              <a:t> 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2" y="1396182"/>
            <a:ext cx="10515600" cy="462939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Markers, Circles, Lines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MarkerCluster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were used with Folium Maps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 indicate points like launch sites.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 highlight the area around specific coordinate.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MarkerCluster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indicate a group of events in each coordinate, like launches in a specific launch site.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Lines are used to indicate distance between two coordinates.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Source code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following graphs and plots were used to visualize the data.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Percentage of launches by all sites or a specific site (pie chart along with a dropdown to select specific sites)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 range (scatter plot along with a payload mass slider to select payload mass range)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combination allowed to quickly analyze the relationship between payload mass and launch sites, helping to identify the best site to launch the rocket.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Source code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47019"/>
            <a:ext cx="10515599" cy="282185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Four classification models – Logistic Regression, Support Vector Machines (SVM), Decision Trees and k-Nearest Neighbor 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– were trained on the training dataset, with tuned hyperparameters obtained using cross validation technique –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each model, a confusion matrix was plotted, and accuracy of the model on test dataset was calculated.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Source code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5A56351-E188-3A76-59AC-F1934CDE6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765" y="4550646"/>
            <a:ext cx="9074470" cy="96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70011" y="1347019"/>
            <a:ext cx="10515600" cy="4807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uses 4 different launch sites.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Customers for SpaceX at the beginning were SpaceX itself and NASA.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is 2,982.4 kg.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first successful landing (ground pad) occurred in 2018, 8 years after the first launch.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Yearly success rate is trending upwards from 2013 onwards.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Almost all the recent launches have successfully landed.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Drone ship, and ground pad landings have the highest successful landing outcomes respectively.</a:t>
            </a: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70011" y="1347019"/>
            <a:ext cx="10515600" cy="12585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show that the launch sites are in safe distance away from cities, closer to coastal sites and have good logistic infrastructure around.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launches occur in the east coast.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382DED-40E3-AA57-B1F2-F0A07CA4C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391" y="3199074"/>
            <a:ext cx="4943498" cy="25686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AE479E-9D67-52CF-C132-1706F9ADC9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2112" y="3191274"/>
            <a:ext cx="4943499" cy="256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02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70011" y="1347019"/>
            <a:ext cx="10515600" cy="845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showed that Decision Tree Classifier was the best model, having 88.75% accuracy on training set, and 83.33% accuracy on testing set.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2B7D92-0278-B4E0-E4C0-D4AC6E5B0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990" y="2292421"/>
            <a:ext cx="3601564" cy="36333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52552B-602F-2A0A-1059-9C242380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177" y="2817707"/>
            <a:ext cx="4272216" cy="200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067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096000" y="1366684"/>
            <a:ext cx="5189611" cy="477847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the plot, we can verify that most tests happened at CCAFS SLC 40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landings failed in the beginning but started to show success over time. Recently all the rockets have been successfully landed.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Tests have been paused at the site VAFB SLC 4E.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39A doesn’t have any records in the beginning, indicating that SpaceX started using the site later on in their space venturing journey.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BA67D56-52A9-4F99-5358-90A7CA0A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771499"/>
            <a:ext cx="4373419" cy="39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096000" y="2470172"/>
            <a:ext cx="5257800" cy="217292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 over 9,000 kg have excellent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Launching payloads over 12,000 kg seems to be possible only on CCAFS SLC 40 and KSC LC 39A sites.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912CF08-B100-8E53-6326-2F6B48FB5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391331"/>
            <a:ext cx="5143500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211816" y="2667000"/>
            <a:ext cx="5073795" cy="15240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HEO, SSO orbit types have almost 100% success rates.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Followed by VLEO and LEO.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D614663-2798-866C-B473-BA79C46BA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583212"/>
            <a:ext cx="5210175" cy="435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095999" y="2508210"/>
            <a:ext cx="5189611" cy="222110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rates improved overtime for all orbit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 orbit type seems like a new business opportunity, due to its recent increase in frequency.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6C8FB83-1E24-4127-C05A-11B9CFA30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359307"/>
            <a:ext cx="5210175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096000" y="2045109"/>
            <a:ext cx="5131477" cy="367726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no apparent relationship between payload and orbit for GTO.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 is used to carry high payload masses.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 has seen highest number of successes in lower payload region.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ISS has widest range of payload masses.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6D93247-506E-0CE5-DD20-7B58F3237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559142"/>
            <a:ext cx="5210175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170686" y="2924702"/>
            <a:ext cx="5114925" cy="18091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keeps increasing until 2020.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three years were a period for testing and adjustments.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5FF2473-9442-5547-6702-0B9483041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662334"/>
            <a:ext cx="540067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09" y="1825625"/>
            <a:ext cx="10310945" cy="419994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According to the data, there are four launch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They were obtained by selecting unique occurrences of launch sites.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27580C-EA3F-EBD9-422F-7C66FAE9A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046" y="2297573"/>
            <a:ext cx="1904066" cy="299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47019"/>
            <a:ext cx="10515600" cy="4866968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a condition to specify the structure of launch site string and to display only top 5 records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AA9AEFE-8DF4-FB6C-336C-1C9900E5D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211553"/>
              </p:ext>
            </p:extLst>
          </p:nvPr>
        </p:nvGraphicFramePr>
        <p:xfrm>
          <a:off x="966656" y="1723039"/>
          <a:ext cx="10122310" cy="3658551"/>
        </p:xfrm>
        <a:graphic>
          <a:graphicData uri="http://schemas.openxmlformats.org/drawingml/2006/table">
            <a:tbl>
              <a:tblPr/>
              <a:tblGrid>
                <a:gridCol w="1012231">
                  <a:extLst>
                    <a:ext uri="{9D8B030D-6E8A-4147-A177-3AD203B41FA5}">
                      <a16:colId xmlns:a16="http://schemas.microsoft.com/office/drawing/2014/main" val="1753737208"/>
                    </a:ext>
                  </a:extLst>
                </a:gridCol>
                <a:gridCol w="1012231">
                  <a:extLst>
                    <a:ext uri="{9D8B030D-6E8A-4147-A177-3AD203B41FA5}">
                      <a16:colId xmlns:a16="http://schemas.microsoft.com/office/drawing/2014/main" val="2099787498"/>
                    </a:ext>
                  </a:extLst>
                </a:gridCol>
                <a:gridCol w="1012231">
                  <a:extLst>
                    <a:ext uri="{9D8B030D-6E8A-4147-A177-3AD203B41FA5}">
                      <a16:colId xmlns:a16="http://schemas.microsoft.com/office/drawing/2014/main" val="2357636317"/>
                    </a:ext>
                  </a:extLst>
                </a:gridCol>
                <a:gridCol w="1012231">
                  <a:extLst>
                    <a:ext uri="{9D8B030D-6E8A-4147-A177-3AD203B41FA5}">
                      <a16:colId xmlns:a16="http://schemas.microsoft.com/office/drawing/2014/main" val="2473343654"/>
                    </a:ext>
                  </a:extLst>
                </a:gridCol>
                <a:gridCol w="1012231">
                  <a:extLst>
                    <a:ext uri="{9D8B030D-6E8A-4147-A177-3AD203B41FA5}">
                      <a16:colId xmlns:a16="http://schemas.microsoft.com/office/drawing/2014/main" val="2036394633"/>
                    </a:ext>
                  </a:extLst>
                </a:gridCol>
                <a:gridCol w="1012231">
                  <a:extLst>
                    <a:ext uri="{9D8B030D-6E8A-4147-A177-3AD203B41FA5}">
                      <a16:colId xmlns:a16="http://schemas.microsoft.com/office/drawing/2014/main" val="3628737635"/>
                    </a:ext>
                  </a:extLst>
                </a:gridCol>
                <a:gridCol w="1012231">
                  <a:extLst>
                    <a:ext uri="{9D8B030D-6E8A-4147-A177-3AD203B41FA5}">
                      <a16:colId xmlns:a16="http://schemas.microsoft.com/office/drawing/2014/main" val="983674933"/>
                    </a:ext>
                  </a:extLst>
                </a:gridCol>
                <a:gridCol w="1012231">
                  <a:extLst>
                    <a:ext uri="{9D8B030D-6E8A-4147-A177-3AD203B41FA5}">
                      <a16:colId xmlns:a16="http://schemas.microsoft.com/office/drawing/2014/main" val="1581649752"/>
                    </a:ext>
                  </a:extLst>
                </a:gridCol>
                <a:gridCol w="1012231">
                  <a:extLst>
                    <a:ext uri="{9D8B030D-6E8A-4147-A177-3AD203B41FA5}">
                      <a16:colId xmlns:a16="http://schemas.microsoft.com/office/drawing/2014/main" val="4275868882"/>
                    </a:ext>
                  </a:extLst>
                </a:gridCol>
                <a:gridCol w="1012231">
                  <a:extLst>
                    <a:ext uri="{9D8B030D-6E8A-4147-A177-3AD203B41FA5}">
                      <a16:colId xmlns:a16="http://schemas.microsoft.com/office/drawing/2014/main" val="726198485"/>
                    </a:ext>
                  </a:extLst>
                </a:gridCol>
              </a:tblGrid>
              <a:tr h="41975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dirty="0">
                          <a:effectLst/>
                        </a:rPr>
                        <a:t>Date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Time (UTC)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Booster_Version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Launch_Site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Payload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PAYLOAD_MASS__KG_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Orbit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Customer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Mission_Outcome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Landing_Outcome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830251"/>
                  </a:ext>
                </a:extLst>
              </a:tr>
              <a:tr h="71005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06/04/2010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dirty="0">
                          <a:effectLst/>
                        </a:rPr>
                        <a:t>18:45:00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F9 v1.0 B0003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dirty="0">
                          <a:effectLst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Dragon Spacecraft Qualification Unit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LEO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SpaceX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Failure (parachute)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0529347"/>
                  </a:ext>
                </a:extLst>
              </a:tr>
              <a:tr h="120169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12/08/2010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15:43:00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F9 v1.0 B0004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Dragon demo flight C1, two CubeSats, barrel of Brouere cheese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LEO (ISS)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NASA (COTS) NRO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Failure (parachute)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0232167"/>
                  </a:ext>
                </a:extLst>
              </a:tr>
              <a:tr h="54617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22/05/2012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7:44:00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F9 v1.0 B0005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Dragon demo flight C2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525.0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LEO (ISS)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NASA (COTS)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No attempt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0572125"/>
                  </a:ext>
                </a:extLst>
              </a:tr>
              <a:tr h="38229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10/08/2012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0:35:00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F9 v1.0 B0006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SpaceX CRS-1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500.0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LEO (ISS)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NASA (CRS)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No attempt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193808"/>
                  </a:ext>
                </a:extLst>
              </a:tr>
              <a:tr h="38229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03/01/2013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15:10:00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F9 v1.0 B0007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SpaceX CRS-2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677.0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LEO (ISS)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NASA (CRS)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dirty="0">
                          <a:effectLst/>
                        </a:rPr>
                        <a:t>No attempt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232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515600" cy="419994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carried by boosters from NASA (CRS)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the aggregate function SUM to calculate the total payload of records where customer is “NASA (CRS)”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F4A3F9-5595-37DA-3C2C-097399C28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498" y="2782993"/>
            <a:ext cx="3070434" cy="129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494504"/>
            <a:ext cx="10515600" cy="453107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following methodologies were used to collect, and analyze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using SpaceX API and Web scraping.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(EDA), data wrangling, data visualization, and interactive visual analytics (dashboards)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– Prediction.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Valuable data was collected from public sources.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provided a way to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identify features which were best to predict the success of launches.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performed on collected data revealed the best model to predict the characteristics which are important to drive opportunities in the best possible way.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the aggregate function AVG to calculate the average payload mass for the records where booster version is “F9 v1.1”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C0249C-F221-082E-2236-D8168298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136" y="2345169"/>
            <a:ext cx="3195190" cy="108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the aggregate function MIN to select the record with the oldest date where the landing outcome was a “Success (ground pad)”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5D2E38-A48B-3503-CEEB-B4A5240DC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884" y="2418353"/>
            <a:ext cx="3906070" cy="133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5156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a WHERE and BETWEEN clause to specify the above-mentioned condition to get the result.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9371C2-965B-BBAE-0047-5AE458114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036" y="2584916"/>
            <a:ext cx="1897306" cy="247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515601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query was obtained after grouping mission outcomes and counting the records within each group.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984DC-D57D-009F-146B-0D0C8304D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63" y="2399118"/>
            <a:ext cx="4156096" cy="270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66684"/>
            <a:ext cx="10515601" cy="465888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a subquery with MAX payload mass to get the records.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3E65F3-FCAC-1ED7-C37C-10F7E0F29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49" y="1795296"/>
            <a:ext cx="1089754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1337187"/>
            <a:ext cx="10551583" cy="483977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SUBSTR function to collect the month and constrained the output for the year 2015 and where landing outcome is a “Failure (drone ship)”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FDE734-9351-FD04-F749-DA0A6A1CF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593" y="2097349"/>
            <a:ext cx="6936697" cy="167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37187"/>
            <a:ext cx="10515601" cy="483977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Grouped the landing outcome and counted the rows of the groups to calculate rank.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E7F9F3-E30D-0760-4493-ECBC9D81F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651" y="2108520"/>
            <a:ext cx="2321478" cy="367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40774" y="5476567"/>
            <a:ext cx="10744837" cy="700395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 are near the coast, and relevant logistic infrastructure. Far away from cities, because of safety concerns.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005071-BA31-5D9E-D2B3-12D1F5F6E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208" y="1349066"/>
            <a:ext cx="5719583" cy="401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66432" y="5584179"/>
            <a:ext cx="10419179" cy="59278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</a:rPr>
              <a:t>Green Markers indicate successful landings and red indicates Markers indicate failed landings.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Outcomes by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E8FFBA-2409-4E16-5AFF-65D720C4E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88563"/>
            <a:ext cx="10687961" cy="32858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79D453-DA34-C5F1-9D2F-B2AB2D145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5888" y="1602441"/>
            <a:ext cx="5270422" cy="3653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3EDE8F3-BE32-11CA-6DD8-BF4B3D590C5D}"/>
              </a:ext>
            </a:extLst>
          </p:cNvPr>
          <p:cNvCxnSpPr>
            <a:cxnSpLocks/>
          </p:cNvCxnSpPr>
          <p:nvPr/>
        </p:nvCxnSpPr>
        <p:spPr>
          <a:xfrm flipH="1" flipV="1">
            <a:off x="7836310" y="1602441"/>
            <a:ext cx="1769806" cy="23456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DA7EE7-EB28-F119-8456-E4C917E70397}"/>
              </a:ext>
            </a:extLst>
          </p:cNvPr>
          <p:cNvCxnSpPr>
            <a:cxnSpLocks/>
          </p:cNvCxnSpPr>
          <p:nvPr/>
        </p:nvCxnSpPr>
        <p:spPr>
          <a:xfrm flipH="1">
            <a:off x="7836310" y="4134247"/>
            <a:ext cx="1769806" cy="11213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315B0112-B540-4B1C-7C81-BCD8D9020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563" y="3499271"/>
            <a:ext cx="1658773" cy="1475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12A6BB1-A240-91B9-1710-916BDD667B6C}"/>
              </a:ext>
            </a:extLst>
          </p:cNvPr>
          <p:cNvCxnSpPr>
            <a:cxnSpLocks/>
          </p:cNvCxnSpPr>
          <p:nvPr/>
        </p:nvCxnSpPr>
        <p:spPr>
          <a:xfrm flipV="1">
            <a:off x="2497336" y="3424617"/>
            <a:ext cx="1278251" cy="15505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44CC3D9-21BE-A05D-CC76-C0CFA300D92D}"/>
              </a:ext>
            </a:extLst>
          </p:cNvPr>
          <p:cNvCxnSpPr>
            <a:cxnSpLocks/>
          </p:cNvCxnSpPr>
          <p:nvPr/>
        </p:nvCxnSpPr>
        <p:spPr>
          <a:xfrm flipH="1">
            <a:off x="866432" y="2463205"/>
            <a:ext cx="2447039" cy="103606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494504"/>
            <a:ext cx="10515600" cy="453107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Objective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Evaluate the viability of a new company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compete with SpaceX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Desirable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Estimate the total cost for launches, by predicting successful landings of the first stage of rockets.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Analyze the sites used for launching rockets.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917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748981"/>
            <a:ext cx="10515600" cy="127659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KSC LC 39A is 7.9km away from coastline, 0.27km away from railroad, and 0.32km away from highway and relatively far away from residential cities.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Logistics and Safety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8CBBC0-D739-2ACE-0012-FF7F4EF9C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553" y="1684642"/>
            <a:ext cx="9624894" cy="268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476568"/>
            <a:ext cx="10515600" cy="70039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Selection of launch sites seems to be an important factor for success.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Launches by Site</a:t>
            </a:r>
          </a:p>
        </p:txBody>
      </p:sp>
      <p:pic>
        <p:nvPicPr>
          <p:cNvPr id="10" name="Picture 9" descr="Pie chart of all sites">
            <a:extLst>
              <a:ext uri="{FF2B5EF4-FFF2-40B4-BE49-F238E27FC236}">
                <a16:creationId xmlns:a16="http://schemas.microsoft.com/office/drawing/2014/main" id="{E8D8C752-09C8-F6DC-1520-D744BD0C07E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516" y="1395566"/>
            <a:ext cx="5904590" cy="406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5447071"/>
            <a:ext cx="10551582" cy="72989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76.9% of launches are successful in this site.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Ratio for KSC LC 39A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AC4100-BC5E-A1AE-38B1-370DADA7C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855" y="1791655"/>
            <a:ext cx="6792290" cy="327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4404852"/>
            <a:ext cx="10551583" cy="162072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 under 6,000 kg and FT boosters are the most successful combination.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There’s not enough data to estimate risk of launches over 7,000 kg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Outcome for All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3FC685-9230-2F59-D3B4-5C7C50425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2" y="1356852"/>
            <a:ext cx="5118094" cy="2876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15DA52-24F5-70BD-77CF-CBAFB250D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518" y="1356851"/>
            <a:ext cx="5118093" cy="287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2" y="2455176"/>
            <a:ext cx="5325988" cy="1947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Four classification models were trained, and their accuracies were plotted.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 Tree model had the highest accuracy of 88.75%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30183A-D529-45B5-00D3-F12A637EB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861" y="1526467"/>
            <a:ext cx="4371821" cy="44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459016" y="2954223"/>
            <a:ext cx="4511511" cy="191274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Matrix of Decision Tree Classifier proves the accuracy of the model is high by showing high values for True Positives and True negatives.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 of Decision Tree Classifier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F334C8-C62F-5407-CF2A-A2F98A564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561" y="1625548"/>
            <a:ext cx="504825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406014"/>
            <a:ext cx="10515600" cy="461956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were procured from different sources. They were cleaned and scaled to provide statistically accurate results.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launch site is KSC LC 39A with 77.27% landing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above 7,000 kg are less risky.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Although most of mission outcomes are successful, successful landing outcomes seem to improve over time, according the evolution of processes and rockets.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 missions seem to be a business growth opportunity, having both high success rate and increased customers in the recent period.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Classifier can be used to predict successful landings and increase profits.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415846"/>
            <a:ext cx="10515600" cy="4680154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for SpaceX Falcon9 launches were collected from 2 sources:</a:t>
            </a: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sz="6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REST API (</a:t>
            </a:r>
            <a:r>
              <a:rPr lang="it-IT" sz="6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https://api.spacexdata.com/v4/launches/past</a:t>
            </a:r>
            <a:r>
              <a:rPr lang="en-US" sz="6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)</a:t>
            </a: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sz="72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WebScraping</a:t>
            </a: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(https://en.wikipedia.org/wiki/List_of_Falcon/_9/_and_Falcon_Heavy_)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Collected data was cleaned, added a landing outcome label based on the outcome data after summarizing and analyzing features.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415845"/>
            <a:ext cx="10515600" cy="471948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Cleaned data collected until this stage was scaled using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StandardScaler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Scaled data was then split into training and testing datasets.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Four different classification models – Logistic Regression, Support Vector Machines (SVM), Decision Trees, and k-Nearest Neighbors (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kNN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) were trained using the training dataset, and tuned hyperparameters obtained using cross validation technique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GridSearchCV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47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37187"/>
            <a:ext cx="10515600" cy="483977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from two sources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REST API (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https://api.spacexdata.com/v4/launches/past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and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https://en.wikipedia.org/wiki/List_of_Falcon/_9/_and_Falcon_Heavy_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offers a public API from where the data can be obtained and used.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Refer to the flowchart to understand the data collection process.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Source code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D9BEA60-99E4-7F27-9C10-670D145ADEAA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862" y="1569283"/>
            <a:ext cx="2853820" cy="371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572</TotalTime>
  <Words>2220</Words>
  <Application>Microsoft Office PowerPoint</Application>
  <PresentationFormat>Widescreen</PresentationFormat>
  <Paragraphs>353</Paragraphs>
  <Slides>49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Adarsh K</cp:lastModifiedBy>
  <cp:revision>274</cp:revision>
  <dcterms:created xsi:type="dcterms:W3CDTF">2021-04-29T18:58:34Z</dcterms:created>
  <dcterms:modified xsi:type="dcterms:W3CDTF">2023-05-22T13:55:01Z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